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71" r:id="rId4"/>
    <p:sldId id="272" r:id="rId5"/>
    <p:sldId id="259" r:id="rId6"/>
    <p:sldId id="273" r:id="rId7"/>
    <p:sldId id="275" r:id="rId8"/>
    <p:sldId id="276" r:id="rId9"/>
    <p:sldId id="277" r:id="rId10"/>
    <p:sldId id="270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E002B-FD9C-4179-8E15-D927B72986D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5BE41B4-D767-4118-8B5D-3DE3A5419827}" type="pres">
      <dgm:prSet presAssocID="{D60E002B-FD9C-4179-8E15-D927B72986D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423EB-ED88-42F4-8272-82C8ED28D0D2}" type="presOf" srcId="{D60E002B-FD9C-4179-8E15-D927B72986DF}" destId="{A5BE41B4-D767-4118-8B5D-3DE3A541982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1D84B-59E1-4983-B0E5-2FE03F884824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534A6-DBD4-41A2-95F4-4D83B5A99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70AD57-5259-4862-A85B-5B5C376B2257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1042;&#1077;&#1089;&#1085;&#1072;.ppt" TargetMode="External"/><Relationship Id="rId3" Type="http://schemas.openxmlformats.org/officeDocument/2006/relationships/hyperlink" Target="&#1050;&#1086;&#1083;&#1103;&#1076;&#1082;&#1080;.ppt" TargetMode="External"/><Relationship Id="rId7" Type="http://schemas.openxmlformats.org/officeDocument/2006/relationships/hyperlink" Target="&#1054;&#1089;&#1077;&#1085;&#1080;&#1085;&#1099;.ppt" TargetMode="External"/><Relationship Id="rId2" Type="http://schemas.openxmlformats.org/officeDocument/2006/relationships/hyperlink" Target="&#1053;&#1072;&#1088;&#1086;&#1076;&#1085;&#1099;&#1081;%20&#1082;&#1072;&#1083;&#1077;&#1085;&#1076;&#1072;&#1088;&#1100;%20&#1074;%20&#1082;&#1072;&#1088;&#1090;&#1080;&#1085;&#1082;&#1072;&#1093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1;&#1077;&#1088;&#1105;&#1079;&#1082;&#1072;.ppt" TargetMode="External"/><Relationship Id="rId5" Type="http://schemas.openxmlformats.org/officeDocument/2006/relationships/hyperlink" Target="&#1046;&#1072;&#1074;&#1086;&#1088;&#1086;&#1085;&#1082;&#1080;.ppt" TargetMode="External"/><Relationship Id="rId4" Type="http://schemas.openxmlformats.org/officeDocument/2006/relationships/hyperlink" Target="&#1052;&#1072;&#1089;&#1083;&#1077;&#1085;&#1080;&#1094;&#1072;.pp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5;&#1077;&#1084;&#1086;&#1090;&#1072;&#1073;&#1083;&#1080;&#1094;&#1099;.ppt" TargetMode="External"/><Relationship Id="rId7" Type="http://schemas.openxmlformats.org/officeDocument/2006/relationships/hyperlink" Target="&#1056;&#1086;&#1076;&#1080;&#1090;&#1077;&#1083;&#1103;&#1084;%20.doc" TargetMode="External"/><Relationship Id="rId2" Type="http://schemas.openxmlformats.org/officeDocument/2006/relationships/hyperlink" Target="&#1050;&#1072;&#1088;&#1090;&#1086;&#1090;&#1077;&#1082;&#1072;%20&#1080;&#1075;&#1088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3;&#1072;&#1085;&#1080;&#1088;&#1086;&#1074;&#1072;&#1085;&#1080;&#1077;%20&#1088;&#1072;&#1073;&#1086;&#1090;&#1099;%20&#1074;%20&#1084;&#1091;&#1079;&#1077;&#1077;.doc" TargetMode="External"/><Relationship Id="rId5" Type="http://schemas.openxmlformats.org/officeDocument/2006/relationships/hyperlink" Target="&#1057;&#1077;&#1082;&#1088;&#1077;&#1090;&#1099;%20&#1082;&#1086;&#1083;&#1086;&#1082;&#1086;&#1083;&#1100;&#1085;&#1086;&#1075;&#1086;%20&#1079;&#1074;&#1086;&#1085;&#1072;%20&#1071;&#1090;&#1084;&#1072;&#1085;&#1086;&#1074;&#1072;%20&#1053;&#1086;&#1089;&#1072;&#1085;&#1095;&#1091;&#1082;%20.ppt" TargetMode="External"/><Relationship Id="rId4" Type="http://schemas.openxmlformats.org/officeDocument/2006/relationships/hyperlink" Target="&#1055;&#1083;&#1072;&#1085;&#1080;&#1088;&#1086;&#1074;&#1072;&#1085;&#1080;&#1077;%20&#1085;&#1072;&#1088;&#1086;&#1076;&#1085;&#1099;&#1093;%20&#1080;&#1075;&#1088;%20&#1074;%20&#1089;&#1090;&#1072;&#1088;&#1096;&#1077;&#1084;%20&#1076;&#1086;&#1096;&#1082;&#1086;&#1083;&#1100;&#1085;&#1086;&#1084;%20&#1074;&#1086;&#1079;&#1088;&#1072;&#1089;&#1090;&#1077;%20&#1087;&#1086;%20&#1085;&#1072;&#1088;&#1086;&#1076;&#1085;&#1086;&#1084;&#1091;%20&#1082;&#1072;&#1083;&#1077;&#1085;&#1076;&#1072;&#1088;&#1102;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406640" cy="2520280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ПРАЗДНИКИ В СИСТЕМЕ ОРГАНИЗАЦИИ КУЛЬТУРНО-ДОСУГОВОЙ ДЕЯТЕЛЬНОСТИ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653136"/>
            <a:ext cx="4363576" cy="2016224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оделись не по моде,</a:t>
            </a:r>
          </a:p>
          <a:p>
            <a:pPr algn="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сарафаны и штаны.</a:t>
            </a:r>
          </a:p>
          <a:p>
            <a:pPr algn="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сегодня праздник этот</a:t>
            </a:r>
          </a:p>
          <a:p>
            <a:pPr algn="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праздником души !»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wallpaperbetter.com/wallpaper/927/340/49/music-of-butterflies-1080P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805277" cy="1577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SDC10325.JPG"/>
          <p:cNvPicPr>
            <a:picLocks noChangeAspect="1"/>
          </p:cNvPicPr>
          <p:nvPr/>
        </p:nvPicPr>
        <p:blipFill>
          <a:blip r:embed="rId3" cstate="print"/>
          <a:srcRect l="6504"/>
          <a:stretch>
            <a:fillRect/>
          </a:stretch>
        </p:blipFill>
        <p:spPr>
          <a:xfrm>
            <a:off x="323528" y="3501008"/>
            <a:ext cx="4140460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18194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204864"/>
            <a:ext cx="3537640" cy="158417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нет человека без самолюбия, так нет человека без любви к отечеству, и эта любовь даёт воспитанию верный ключ к сердцу человека…» </a:t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31640" y="4221088"/>
            <a:ext cx="7200800" cy="1944216"/>
          </a:xfrm>
        </p:spPr>
        <p:txBody>
          <a:bodyPr>
            <a:normAutofit fontScale="85000" lnSpcReduction="20000"/>
          </a:bodyPr>
          <a:lstStyle/>
          <a:p>
            <a:pPr marL="609600" indent="-609600" algn="just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воспитание у детей эстетических и нравственных чувств</a:t>
            </a:r>
          </a:p>
          <a:p>
            <a:pPr marL="609600" indent="-609600" algn="just">
              <a:lnSpc>
                <a:spcPct val="11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побуждение к проявлению патриотических чувств у детей</a:t>
            </a:r>
          </a:p>
          <a:p>
            <a:pPr marL="609600" indent="-609600" algn="just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формирование потребности в духовной и эмоциональной близости с родителями и другими близкими людьми;</a:t>
            </a:r>
          </a:p>
          <a:p>
            <a:pPr marL="609600" indent="-609600" algn="just"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воспитание у детей милосердия, правдолюбия, стремления к добру и неприятию зла, потребности в заботе об окружающих.</a:t>
            </a:r>
          </a:p>
          <a:p>
            <a:endParaRPr lang="ru-RU" dirty="0"/>
          </a:p>
        </p:txBody>
      </p:sp>
      <p:pic>
        <p:nvPicPr>
          <p:cNvPr id="3" name="Picture 4" descr="I:\Патриотическое воспитание\image.jpg"/>
          <p:cNvPicPr>
            <a:picLocks noChangeAspect="1" noChangeArrowheads="1"/>
          </p:cNvPicPr>
          <p:nvPr/>
        </p:nvPicPr>
        <p:blipFill>
          <a:blip r:embed="rId2" cstate="print"/>
          <a:srcRect t="15858"/>
          <a:stretch>
            <a:fillRect/>
          </a:stretch>
        </p:blipFill>
        <p:spPr bwMode="auto">
          <a:xfrm>
            <a:off x="1907704" y="1484784"/>
            <a:ext cx="1728192" cy="1910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274320"/>
            <a:ext cx="7632848" cy="1143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Народная музыка в духовно-нравственном воспитании детей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6233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890080" cy="576064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(слушание музыки)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О.П.Радынова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«Песня, танец, марш»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(музыкальные игры) Е.А.Судакова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музыкально-игровые упражнения для дошкольников»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(планирование и проведение музыкальных занятий в направлении «русский фольклор») М.Б.Зацепина, Г.Е.Жукова «Музыкальное воспитание в детском саду»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(разработка сценариев праздников народного календаря) М.Б.Зацепина, Т.В.Антонова «Народные праздники в детском саду»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(конспекты занятий и сценариев народных праздников) А.В.Орлова «Русское народное творчество и обрядовые праздники в детском саду»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(сценарии детских праздников фольклорном стиле для дошкольных образовательных учреждений)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Л.Н.Капранова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«Бабушкины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забавушки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(сценарии календарных фольклорных праздников для дошкольников) Л.Г.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Горькова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Н.Ф. Губанова «Праздники и развлечения в детском саду»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(сценарии зимних праздников, игр и забав для дошкольников) В.М.Петров, Г.Н.Гришина, Л.Д.Короткова «Зимние праздники, игры и забавы для детей»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(русские народные песни и упражнения для развития слуха и голоса)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Т.М.Орлова,С.И.Бекина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«Учите детей петь»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 сценарии фольклорных праздников) М.Ю.Картушина «Сценарии оздоровительных досугов для детей 5-6 лет»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(сценарии развлечений по народному календарю) М.Ю.Картушина «Праздники в детском саду»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 методические рекомендации и по игре на русских народных музыкальных инструментах в детском саду и нотное приложение) Н.Г.Кононова, «Обучение дошкольников игре на детских музыкальных инструментах»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10wallpaper.com/wallpaper/1366x768/1109/Musical_Bubbles-3D_Creative_Design_Desktop_Wallpaper_1366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85184"/>
            <a:ext cx="7498080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3683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096832" cy="77841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752812574"/>
              </p:ext>
            </p:extLst>
          </p:nvPr>
        </p:nvGraphicFramePr>
        <p:xfrm>
          <a:off x="-6157192" y="4516129"/>
          <a:ext cx="4572000" cy="398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547664" y="1340768"/>
            <a:ext cx="4608512" cy="2520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музыкальная культура постепенно вытесняется из жизни современных детей другими интересами. Для нас важно наладить преемственность поколений, чтобы передать многовековой жизненный опыт.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4077072"/>
            <a:ext cx="3960440" cy="2376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 основе прошлого можно понять настоящее, предвидеть будущее. А народ, не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самое ценное из поколения в поколение, - народ без будущего.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064" y="12164088"/>
            <a:ext cx="27142952" cy="1526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22" y="4509120"/>
            <a:ext cx="268829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sun9-2.userapi.com/c639831/v639831501/1182b/Cwb7nLI9dI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15" y="2259352"/>
            <a:ext cx="2715369" cy="683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47477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культурно-досуговой деятельности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«От рождения до школы»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познавательным развлечениям, знакомящим с традициями и обычаями народа, истоками культуры.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патриотическое и нравственное воспитание.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об искусстве, традициях и обычаях народов России (в том числе и русского народа), закреплять умение использовать полученные знания и навыки в жизни.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229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детей к праздничной культуре русского народа.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чувство сопричастности к народным торжествам.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Родине.</a:t>
            </a:r>
          </a:p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утренники, посвящённые праздникам народного календаря.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основы праздничной культуры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412776"/>
            <a:ext cx="25068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</a:t>
            </a:r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005064"/>
            <a:ext cx="21098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Праздники: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9655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1043608" y="332656"/>
            <a:ext cx="2808312" cy="257288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64704"/>
            <a:ext cx="2354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  <a:r>
              <a:rPr lang="ru-RU" sz="32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народного</a:t>
            </a:r>
            <a:r>
              <a:rPr lang="ru-RU" sz="32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календаря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1412776"/>
            <a:ext cx="3564291" cy="786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К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олядки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564904"/>
            <a:ext cx="4047648" cy="8031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pres?slideindex=1&amp;slidetitle="/>
              </a:rPr>
              <a:t>Масленица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936" y="3717032"/>
            <a:ext cx="4618389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pres?slideindex=1&amp;slidetitle="/>
              </a:rPr>
              <a:t>Жаворонки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5805264"/>
            <a:ext cx="6732644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pres?slideindex=1&amp;slidetitle="/>
              </a:rPr>
              <a:t>Праздник русской берёзки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332656"/>
            <a:ext cx="2816628" cy="786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pres?slideindex=1&amp;slidetitle="/>
              </a:rPr>
              <a:t>Осинины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999788">
            <a:off x="4101262" y="520373"/>
            <a:ext cx="1376330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139952" y="1556792"/>
            <a:ext cx="712666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871219">
            <a:off x="3777500" y="2458250"/>
            <a:ext cx="712917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826488">
            <a:off x="2945676" y="3199513"/>
            <a:ext cx="969271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4365445">
            <a:off x="640241" y="4203163"/>
            <a:ext cx="2444896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3963365">
            <a:off x="1975077" y="3756963"/>
            <a:ext cx="1518108" cy="50405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47864" y="4725144"/>
            <a:ext cx="5266461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pres?slideindex=1&amp;slidetitle="/>
              </a:rPr>
              <a:t>Весна-красна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5564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32848" cy="7200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специалистами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SDC1619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714750"/>
            <a:ext cx="2143125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3" descr="SDC161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690938"/>
            <a:ext cx="2179637" cy="290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7" descr="SDC1329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77072"/>
            <a:ext cx="3097213" cy="232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DC12919.JPG"/>
          <p:cNvPicPr>
            <a:picLocks noChangeAspect="1"/>
          </p:cNvPicPr>
          <p:nvPr/>
        </p:nvPicPr>
        <p:blipFill>
          <a:blip r:embed="rId5" cstate="print"/>
          <a:srcRect l="4547" t="4960" r="5212" b="19816"/>
          <a:stretch>
            <a:fillRect/>
          </a:stretch>
        </p:blipFill>
        <p:spPr>
          <a:xfrm>
            <a:off x="1259632" y="980728"/>
            <a:ext cx="374336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SDC14028.JPG"/>
          <p:cNvPicPr>
            <a:picLocks noChangeAspect="1"/>
          </p:cNvPicPr>
          <p:nvPr/>
        </p:nvPicPr>
        <p:blipFill>
          <a:blip r:embed="rId6" cstate="print"/>
          <a:srcRect l="9193"/>
          <a:stretch>
            <a:fillRect/>
          </a:stretch>
        </p:blipFill>
        <p:spPr>
          <a:xfrm>
            <a:off x="5292080" y="908720"/>
            <a:ext cx="3205126" cy="2647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730481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работы  педагогов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6520768" cy="46454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Русские народные  подвижные игры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Народный календарь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Картотека игр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Мнемотаблицы к играм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Планирование народных игр по календарю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action="ppaction://hlinkpres?slideindex=1&amp;slidetitle="/>
              </a:rPr>
              <a:t>Проектная деятельность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Планирование работы по парциальной программе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Информация для родителей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Сценарии праздников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>
          <a:xfrm>
            <a:off x="1187624" y="260350"/>
            <a:ext cx="7705551" cy="7207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endParaRPr lang="ru-RU" alt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SDC15094.JPG"/>
          <p:cNvPicPr>
            <a:picLocks noChangeAspect="1"/>
          </p:cNvPicPr>
          <p:nvPr/>
        </p:nvPicPr>
        <p:blipFill>
          <a:blip r:embed="rId3" cstate="print"/>
          <a:srcRect l="3620" r="6343"/>
          <a:stretch>
            <a:fillRect/>
          </a:stretch>
        </p:blipFill>
        <p:spPr bwMode="auto">
          <a:xfrm>
            <a:off x="5693066" y="1052736"/>
            <a:ext cx="276736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9" name="Picture 5" descr="G:\Фото для презентации\SDC16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55299"/>
            <a:ext cx="2880320" cy="244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80" name="Picture 6" descr="G:\Фото для презентации\SDC11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124744"/>
            <a:ext cx="2664296" cy="2447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5" descr="SDC1509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077072"/>
            <a:ext cx="326388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259632" y="1196752"/>
            <a:ext cx="2592388" cy="93662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Информационно-просветительская работа с родителями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211960" y="1196753"/>
            <a:ext cx="3887638" cy="9361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детей, музыкального руководителя и родителей</a:t>
            </a:r>
          </a:p>
        </p:txBody>
      </p:sp>
      <p:pic>
        <p:nvPicPr>
          <p:cNvPr id="7" name="Рисунок 6" descr="SDC19875.JPG"/>
          <p:cNvPicPr>
            <a:picLocks noChangeAspect="1"/>
          </p:cNvPicPr>
          <p:nvPr/>
        </p:nvPicPr>
        <p:blipFill>
          <a:blip r:embed="rId2" cstate="print"/>
          <a:srcRect l="7577" t="15230" b="14093"/>
          <a:stretch>
            <a:fillRect/>
          </a:stretch>
        </p:blipFill>
        <p:spPr>
          <a:xfrm>
            <a:off x="4339987" y="4698777"/>
            <a:ext cx="3472373" cy="1770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2" descr="SDC110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2465387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6" descr="сборни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365104"/>
            <a:ext cx="1512168" cy="2180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2" descr="SDC1026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348880"/>
            <a:ext cx="2880319" cy="2160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259631" y="0"/>
            <a:ext cx="7438281" cy="1143000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 с социумом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012160" y="6308725"/>
            <a:ext cx="2736304" cy="3603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Выступление в школе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0825" y="6308725"/>
            <a:ext cx="4033838" cy="36036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Выступление на День защиты детей</a:t>
            </a:r>
          </a:p>
        </p:txBody>
      </p:sp>
      <p:pic>
        <p:nvPicPr>
          <p:cNvPr id="14" name="Рисунок 2" descr="SDC14655.JPG"/>
          <p:cNvPicPr>
            <a:picLocks noChangeAspect="1"/>
          </p:cNvPicPr>
          <p:nvPr/>
        </p:nvPicPr>
        <p:blipFill>
          <a:blip r:embed="rId2" cstate="print"/>
          <a:srcRect l="31100" t="11151" b="14301"/>
          <a:stretch>
            <a:fillRect/>
          </a:stretch>
        </p:blipFill>
        <p:spPr bwMode="auto">
          <a:xfrm>
            <a:off x="323528" y="1196752"/>
            <a:ext cx="2304107" cy="1869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1" descr="К звон.jpg"/>
          <p:cNvPicPr>
            <a:picLocks noChangeAspect="1"/>
          </p:cNvPicPr>
          <p:nvPr/>
        </p:nvPicPr>
        <p:blipFill>
          <a:blip r:embed="rId3" cstate="print"/>
          <a:srcRect l="20074" t="10625" r="14563" b="8002"/>
          <a:stretch>
            <a:fillRect/>
          </a:stretch>
        </p:blipFill>
        <p:spPr bwMode="auto">
          <a:xfrm>
            <a:off x="6012160" y="908720"/>
            <a:ext cx="279571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SDC17865.JPG"/>
          <p:cNvPicPr>
            <a:picLocks noChangeAspect="1"/>
          </p:cNvPicPr>
          <p:nvPr/>
        </p:nvPicPr>
        <p:blipFill>
          <a:blip r:embed="rId4" cstate="print"/>
          <a:srcRect l="12988" t="30050" r="20075" b="14301"/>
          <a:stretch>
            <a:fillRect/>
          </a:stretch>
        </p:blipFill>
        <p:spPr>
          <a:xfrm>
            <a:off x="179512" y="4221088"/>
            <a:ext cx="3139821" cy="1957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5" descr="SDC106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196752"/>
            <a:ext cx="2808312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323850" y="3429000"/>
            <a:ext cx="5400675" cy="4318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Выступление на празднике Жён-мироносиц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156325" y="3213100"/>
            <a:ext cx="2519363" cy="6477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колокольного звона</a:t>
            </a:r>
          </a:p>
        </p:txBody>
      </p:sp>
      <p:pic>
        <p:nvPicPr>
          <p:cNvPr id="13" name="Picture 2" descr="D:\9.04.08, прощание с Букварем\DSCF48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005064"/>
            <a:ext cx="2924645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SDC144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3" y="4077072"/>
            <a:ext cx="1756985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527</Words>
  <Application>Microsoft Office PowerPoint</Application>
  <PresentationFormat>Экран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                                                    НАРОДНЫЕ ПРАЗДНИКИ В СИСТЕМЕ ОРГАНИЗАЦИИ КУЛЬТУРНО-ДОСУГОВОЙ ДЕЯТЕЛЬНОСТИ  ДЕТСКОГО САДА</vt:lpstr>
      <vt:lpstr>Актуальность</vt:lpstr>
      <vt:lpstr>Задачи культурно-досуговой деятельности  по программе «От рождения до школы»</vt:lpstr>
      <vt:lpstr>Слайд 4</vt:lpstr>
      <vt:lpstr>Взаимодействие со специалистами</vt:lpstr>
      <vt:lpstr>Опыт работы  педагогов</vt:lpstr>
      <vt:lpstr>Развивающая предметно-пространственная среда</vt:lpstr>
      <vt:lpstr>Взаимодействие с родителями</vt:lpstr>
      <vt:lpstr>Взаимодействие  с социумом</vt:lpstr>
      <vt:lpstr>«Как нет человека без самолюбия, так нет человека без любви к отечеству, и эта любовь даёт воспитанию верный ключ к сердцу человека…»  К.Д.Ушинский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РУССКИЕ НАРОДНЫЕ ПРАЗДНИКИ КАК СРЕДСТВО  ДУХОВНО-НРАВСТВЕННОГО ВОСПИТАНИЯ ДОШКОЛЬНИКОВ </dc:title>
  <dc:creator>Валерий</dc:creator>
  <cp:lastModifiedBy>User</cp:lastModifiedBy>
  <cp:revision>66</cp:revision>
  <dcterms:created xsi:type="dcterms:W3CDTF">2018-05-08T11:02:40Z</dcterms:created>
  <dcterms:modified xsi:type="dcterms:W3CDTF">2018-05-14T06:28:51Z</dcterms:modified>
</cp:coreProperties>
</file>