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5" r:id="rId5"/>
    <p:sldId id="276" r:id="rId6"/>
    <p:sldId id="277" r:id="rId7"/>
    <p:sldId id="270" r:id="rId8"/>
    <p:sldId id="271" r:id="rId9"/>
    <p:sldId id="284" r:id="rId10"/>
    <p:sldId id="273" r:id="rId11"/>
    <p:sldId id="274" r:id="rId12"/>
    <p:sldId id="278" r:id="rId13"/>
    <p:sldId id="279" r:id="rId14"/>
    <p:sldId id="282" r:id="rId15"/>
    <p:sldId id="280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265A-A30C-4C85-95BB-14E93E87AA5A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2E4D-B240-46DB-9E41-135D68C521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85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265A-A30C-4C85-95BB-14E93E87AA5A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2E4D-B240-46DB-9E41-135D68C521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48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8893-EFE9-4B0B-AD89-6014B741FED5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9284-D0AF-4C67-9D16-6C62C542D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7265A-A30C-4C85-95BB-14E93E87AA5A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B2E4D-B240-46DB-9E41-135D68C521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76200" cap="rnd" cmpd="dbl">
            <a:solidFill>
              <a:schemeClr val="bg2">
                <a:lumMod val="90000"/>
              </a:schemeClr>
            </a:solidFill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39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internet.ru/" TargetMode="External"/><Relationship Id="rId2" Type="http://schemas.openxmlformats.org/officeDocument/2006/relationships/hyperlink" Target="http://stranamasterov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blog.kp.ru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2979762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«Создание изображения в технике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вытынанка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с использованием технологических схем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517232"/>
            <a:ext cx="4136504" cy="83894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Максимова </a:t>
            </a:r>
            <a:r>
              <a:rPr lang="ru-RU" sz="2000" b="1" dirty="0" smtClean="0">
                <a:solidFill>
                  <a:schemeClr val="tx1"/>
                </a:solidFill>
              </a:rPr>
              <a:t>Наталья Михайловна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МБДОУ «Детский сад № 126»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4316288" cy="66693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Вытынанка</a:t>
            </a:r>
            <a:r>
              <a:rPr lang="ru-RU" dirty="0"/>
              <a:t>. - это  орнаментальные и сюжетно-декоративные прорезные картины, характерные в основном для Восточной Европы (Польша, Литва, Белоруссия, Украина, Россия). Известна также еврейская национальная вырезка </a:t>
            </a:r>
            <a:r>
              <a:rPr lang="ru-RU" dirty="0" smtClean="0"/>
              <a:t>-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 err="1" smtClean="0"/>
              <a:t>райзеле</a:t>
            </a:r>
            <a:r>
              <a:rPr lang="ru-RU" dirty="0" smtClean="0"/>
              <a:t>. Количество </a:t>
            </a:r>
            <a:r>
              <a:rPr lang="ru-RU" dirty="0"/>
              <a:t>прорезного поля в </a:t>
            </a:r>
            <a:r>
              <a:rPr lang="ru-RU" dirty="0" err="1"/>
              <a:t>вытынанке</a:t>
            </a:r>
            <a:r>
              <a:rPr lang="ru-RU" dirty="0"/>
              <a:t> составляет 50 и более процентов. </a:t>
            </a:r>
            <a:r>
              <a:rPr lang="ru-RU" dirty="0" err="1"/>
              <a:t>Вытынанки</a:t>
            </a:r>
            <a:r>
              <a:rPr lang="ru-RU" dirty="0"/>
              <a:t> обязательно несут в себе четкие </a:t>
            </a:r>
            <a:r>
              <a:rPr lang="ru-RU" b="1" dirty="0"/>
              <a:t>национальные</a:t>
            </a:r>
            <a:r>
              <a:rPr lang="ru-RU" dirty="0"/>
              <a:t> черты, характеризуются разнообразием стилизации и богатством цветовой палитры..</a:t>
            </a:r>
          </a:p>
          <a:p>
            <a:endParaRPr lang="ru-RU" dirty="0"/>
          </a:p>
        </p:txBody>
      </p:sp>
      <p:pic>
        <p:nvPicPr>
          <p:cNvPr id="6" name="Picture 2" descr="http://s016.radikal.ru/i336/1010/a6/fa4b76c9f338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643050"/>
            <a:ext cx="4429156" cy="372681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404664"/>
            <a:ext cx="4214842" cy="572149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Бумажная графика</a:t>
            </a:r>
            <a:r>
              <a:rPr lang="ru-RU" dirty="0"/>
              <a:t> - это  прорезные картины из бумаги, авторы которых не опираются на народные традиции. Характерные черты таких работ  - " расширение тематики, иллюстративность</a:t>
            </a:r>
            <a:r>
              <a:rPr lang="ru-RU" dirty="0" smtClean="0"/>
              <a:t>, снижение </a:t>
            </a:r>
            <a:r>
              <a:rPr lang="ru-RU" dirty="0"/>
              <a:t>роли символики, усложненность композиции, использование новых материалов и технических приемов</a:t>
            </a:r>
            <a:r>
              <a:rPr lang="ru-RU" dirty="0" smtClean="0"/>
              <a:t>"</a:t>
            </a:r>
            <a:endParaRPr lang="ru-RU" dirty="0"/>
          </a:p>
          <a:p>
            <a:endParaRPr lang="ru-RU" dirty="0"/>
          </a:p>
        </p:txBody>
      </p:sp>
      <p:pic>
        <p:nvPicPr>
          <p:cNvPr id="6146" name="Picture 2" descr="C:\Documents and Settings\Елена\Рабочий стол\фото мои поделки\DSC038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85728"/>
            <a:ext cx="4214842" cy="63426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43296" cy="4525963"/>
          </a:xfrm>
        </p:spPr>
        <p:txBody>
          <a:bodyPr/>
          <a:lstStyle/>
          <a:p>
            <a:pPr algn="ctr"/>
            <a:r>
              <a:rPr lang="ru-RU" dirty="0"/>
              <a:t>Делать </a:t>
            </a:r>
            <a:r>
              <a:rPr lang="ru-RU" dirty="0" err="1"/>
              <a:t>вытынанки</a:t>
            </a:r>
            <a:r>
              <a:rPr lang="ru-RU" dirty="0"/>
              <a:t> несложно. Понадобятся ножницы и ножик с остро отточенным концом, </a:t>
            </a:r>
            <a:r>
              <a:rPr lang="ru-RU" dirty="0" smtClean="0"/>
              <a:t>белая (цветная) </a:t>
            </a:r>
            <a:r>
              <a:rPr lang="ru-RU" dirty="0"/>
              <a:t>бумага и схема, или фантазия.</a:t>
            </a:r>
          </a:p>
          <a:p>
            <a:endParaRPr lang="ru-RU" dirty="0"/>
          </a:p>
        </p:txBody>
      </p:sp>
      <p:pic>
        <p:nvPicPr>
          <p:cNvPr id="9218" name="Picture 2" descr="http://more-idey.ru/wp-content/uploads/2012/03/shemyi-vyityinanok1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476672"/>
            <a:ext cx="3368619" cy="2780928"/>
          </a:xfrm>
          <a:prstGeom prst="rect">
            <a:avLst/>
          </a:prstGeom>
          <a:noFill/>
        </p:spPr>
      </p:pic>
      <p:pic>
        <p:nvPicPr>
          <p:cNvPr id="9222" name="Picture 6" descr="http://officeman.com.ua/components/com_virtuemart/shop_image/product/_________________4fbe0643b4b02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36480" y="3429000"/>
            <a:ext cx="3619897" cy="289013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можно взять схемы?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Сайт «Страна мастеров»</a:t>
            </a:r>
          </a:p>
          <a:p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http://stranamasterov.ru/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http://www.liveinternet.ru/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http://blog.kp.ru/</a:t>
            </a:r>
            <a:endParaRPr lang="ru-RU" dirty="0" smtClean="0"/>
          </a:p>
          <a:p>
            <a:r>
              <a:rPr lang="ru-RU" dirty="0" smtClean="0"/>
              <a:t>И др.</a:t>
            </a:r>
            <a:endParaRPr lang="ru-RU" dirty="0"/>
          </a:p>
        </p:txBody>
      </p:sp>
      <p:pic>
        <p:nvPicPr>
          <p:cNvPr id="10242" name="Picture 2" descr="C:\Documents and Settings\Елена\Рабочий стол\фото мои поделки\DSC0387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9382198">
            <a:off x="4721005" y="3252314"/>
            <a:ext cx="3716116" cy="22129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Нам нужно: ножик (может быть канцелярский, но лучше цанговый нож-скальпель или макетный нож); подставочка, на которой будем вырезать (или </a:t>
            </a:r>
            <a:r>
              <a:rPr lang="ru-RU" dirty="0" err="1" smtClean="0"/>
              <a:t>гумовая</a:t>
            </a:r>
            <a:r>
              <a:rPr lang="ru-RU" dirty="0" smtClean="0"/>
              <a:t>, </a:t>
            </a:r>
            <a:r>
              <a:rPr lang="ru-RU" dirty="0" err="1" smtClean="0"/>
              <a:t>или</a:t>
            </a:r>
            <a:r>
              <a:rPr lang="ru-RU" dirty="0" smtClean="0"/>
              <a:t> доска для пластилина, или  толстый картон), бумага (белая, цветная…), эскиз (то есть шаблон, схема </a:t>
            </a:r>
            <a:r>
              <a:rPr lang="ru-RU" dirty="0" err="1" smtClean="0"/>
              <a:t>вытынанки</a:t>
            </a:r>
            <a:r>
              <a:rPr lang="ru-RU" dirty="0" smtClean="0"/>
              <a:t>). </a:t>
            </a:r>
            <a:br>
              <a:rPr lang="ru-RU" dirty="0" smtClean="0"/>
            </a:br>
            <a:r>
              <a:rPr lang="ru-RU" dirty="0" smtClean="0"/>
              <a:t>Печатаем схему через принтер на ксероксную бумагу и начинаем вырезать середину </a:t>
            </a:r>
            <a:r>
              <a:rPr lang="ru-RU" dirty="0" err="1" smtClean="0"/>
              <a:t>вытынанки</a:t>
            </a:r>
            <a:r>
              <a:rPr lang="ru-RU" dirty="0" smtClean="0"/>
              <a:t> с любой части. Нож ведем не отрывая от бумаги, крутим бумагу левой рукой. Вырезанные мелкие части поднимает ножиком. Внешние края можно вырезать и ножницами. </a:t>
            </a:r>
            <a:br>
              <a:rPr lang="ru-RU" dirty="0" smtClean="0"/>
            </a:br>
            <a:r>
              <a:rPr lang="ru-RU" dirty="0" smtClean="0"/>
              <a:t>А потом, когда </a:t>
            </a:r>
            <a:r>
              <a:rPr lang="ru-RU" dirty="0" err="1" smtClean="0"/>
              <a:t>вытынанка</a:t>
            </a:r>
            <a:r>
              <a:rPr lang="ru-RU" dirty="0" smtClean="0"/>
              <a:t> вырезанная, начинаем фантазировать с ее применением: или это будет подвесочка – тогда можно оставить и без фона, а можно ее приклеить к цветному картону и вырезать по внешнему контуру. Можно сделать красивую открытку – тоже клеем </a:t>
            </a:r>
            <a:r>
              <a:rPr lang="ru-RU" dirty="0" err="1" smtClean="0"/>
              <a:t>вытынанку</a:t>
            </a:r>
            <a:r>
              <a:rPr lang="ru-RU" dirty="0" smtClean="0"/>
              <a:t> на цветной картон, но оставляем фон. А можно (что очень красиво!!!) сделать целую серию </a:t>
            </a:r>
            <a:r>
              <a:rPr lang="ru-RU" dirty="0" err="1" smtClean="0"/>
              <a:t>вытынанок</a:t>
            </a:r>
            <a:r>
              <a:rPr lang="ru-RU" dirty="0" smtClean="0"/>
              <a:t> на одну тему, например, на Рождество </a:t>
            </a:r>
            <a:r>
              <a:rPr lang="ru-RU" dirty="0" smtClean="0"/>
              <a:t>и </a:t>
            </a:r>
            <a:r>
              <a:rPr lang="ru-RU" dirty="0" smtClean="0"/>
              <a:t>это будет достойным украшением школы, выставки и т.д. Фантазировать с </a:t>
            </a:r>
            <a:r>
              <a:rPr lang="ru-RU" dirty="0" err="1" smtClean="0"/>
              <a:t>вытынанками</a:t>
            </a:r>
            <a:r>
              <a:rPr lang="ru-RU" dirty="0" smtClean="0"/>
              <a:t> можно без границ!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60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428605"/>
            <a:ext cx="9001156" cy="4286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Вырезать можно даже по фотографии</a:t>
            </a:r>
            <a:endParaRPr lang="ru-RU" dirty="0"/>
          </a:p>
        </p:txBody>
      </p:sp>
      <p:pic>
        <p:nvPicPr>
          <p:cNvPr id="12290" name="Picture 2" descr="C:\Documents and Settings\Елена\Рабочий стол\фото мои поделки\DSC0386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357158" y="1000107"/>
            <a:ext cx="2786082" cy="3865285"/>
          </a:xfrm>
          <a:prstGeom prst="rect">
            <a:avLst/>
          </a:prstGeom>
          <a:noFill/>
        </p:spPr>
      </p:pic>
      <p:pic>
        <p:nvPicPr>
          <p:cNvPr id="12291" name="Picture 3" descr="C:\Documents and Settings\Елена\Рабочий стол\фото мои поделки\DSC0386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25251" y="3000372"/>
            <a:ext cx="2404467" cy="3618337"/>
          </a:xfrm>
          <a:prstGeom prst="rect">
            <a:avLst/>
          </a:prstGeom>
          <a:noFill/>
        </p:spPr>
      </p:pic>
      <p:pic>
        <p:nvPicPr>
          <p:cNvPr id="1026" name="Picture 2" descr="C:\Documents and Settings\Елена\Рабочий стол\для пед марафона\DSC0143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57356" y="3392220"/>
            <a:ext cx="3104184" cy="3465780"/>
          </a:xfrm>
          <a:prstGeom prst="rect">
            <a:avLst/>
          </a:prstGeom>
          <a:noFill/>
        </p:spPr>
      </p:pic>
      <p:pic>
        <p:nvPicPr>
          <p:cNvPr id="1027" name="Picture 3" descr="C:\Documents and Settings\Елена\Рабочий стол\для пед марафона\SDC1302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4714876" y="928670"/>
            <a:ext cx="2428892" cy="30242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8169714"/>
      </p:ext>
    </p:extLst>
  </p:cSld>
  <p:clrMapOvr>
    <a:masterClrMapping/>
  </p:clrMapOvr>
  <p:transition advClick="0" advTm="3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Радостного всем настроения и удачи в рукоделии!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Documents and Settings\Елена\Рабочий стол\фото мои поделки\DSC0386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2714620"/>
            <a:ext cx="2505449" cy="3770456"/>
          </a:xfrm>
          <a:prstGeom prst="rect">
            <a:avLst/>
          </a:prstGeom>
          <a:noFill/>
        </p:spPr>
      </p:pic>
      <p:pic>
        <p:nvPicPr>
          <p:cNvPr id="5" name="Picture 2" descr="C:\Documents and Settings\Елена\Рабочий стол\фото мои поделки\DSC038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3143248"/>
            <a:ext cx="2687267" cy="3500462"/>
          </a:xfrm>
          <a:prstGeom prst="rect">
            <a:avLst/>
          </a:prstGeom>
          <a:noFill/>
        </p:spPr>
      </p:pic>
      <p:pic>
        <p:nvPicPr>
          <p:cNvPr id="6" name="Picture 3" descr="C:\Documents and Settings\Елена\Рабочий стол\фото мои поделки\DSC0386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00760" y="2428868"/>
            <a:ext cx="2640799" cy="350043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808" cy="1143000"/>
          </a:xfrm>
        </p:spPr>
        <p:txBody>
          <a:bodyPr/>
          <a:lstStyle/>
          <a:p>
            <a:r>
              <a:rPr lang="ru-RU" dirty="0" err="1" smtClean="0"/>
              <a:t>Вытынанки</a:t>
            </a:r>
            <a:r>
              <a:rPr lang="ru-RU" dirty="0" smtClean="0"/>
              <a:t> 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666936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Вытынанки</a:t>
            </a:r>
            <a:r>
              <a:rPr lang="ru-RU" dirty="0" smtClean="0"/>
              <a:t> — </a:t>
            </a:r>
            <a:r>
              <a:rPr lang="ru-RU" dirty="0"/>
              <a:t>искусство вырезания из бумаги. Это </a:t>
            </a:r>
            <a:r>
              <a:rPr lang="ru-RU" dirty="0" smtClean="0"/>
              <a:t> и удивительные картины и всем </a:t>
            </a:r>
            <a:r>
              <a:rPr lang="ru-RU" dirty="0"/>
              <a:t>известные снежинки, которыми мы украшаем наши окна под Новый год. Это также и открытки, сделанные своими руками. </a:t>
            </a:r>
            <a:endParaRPr lang="ru-RU" dirty="0" smtClean="0"/>
          </a:p>
          <a:p>
            <a:r>
              <a:rPr lang="ru-RU" dirty="0" err="1" smtClean="0"/>
              <a:t>Вытынанки</a:t>
            </a:r>
            <a:r>
              <a:rPr lang="ru-RU" dirty="0" smtClean="0"/>
              <a:t> </a:t>
            </a:r>
            <a:r>
              <a:rPr lang="ru-RU" dirty="0"/>
              <a:t>— очень увлекательное занятие, красиво, необычно и потрясающе! </a:t>
            </a:r>
          </a:p>
        </p:txBody>
      </p:sp>
      <p:pic>
        <p:nvPicPr>
          <p:cNvPr id="1027" name="Picture 3" descr="C:\Documents and Settings\Елена\Рабочий стол\фото мои поделки\DSC0386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142984"/>
            <a:ext cx="4038600" cy="2713721"/>
          </a:xfrm>
          <a:prstGeom prst="rect">
            <a:avLst/>
          </a:prstGeom>
          <a:noFill/>
        </p:spPr>
      </p:pic>
      <p:pic>
        <p:nvPicPr>
          <p:cNvPr id="5" name="Picture 2" descr="http://s45.radikal.ru/i108/1006/ba/620091a7006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98605" y="4011792"/>
            <a:ext cx="3051288" cy="260345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274638"/>
            <a:ext cx="404279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42852"/>
            <a:ext cx="4244280" cy="671514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Этот вид </a:t>
            </a:r>
            <a:r>
              <a:rPr lang="ru-RU" dirty="0" smtClean="0"/>
              <a:t>декоративно прикладного искусства </a:t>
            </a:r>
            <a:r>
              <a:rPr lang="ru-RU" dirty="0"/>
              <a:t>появился давно. </a:t>
            </a:r>
            <a:r>
              <a:rPr lang="ru-RU" dirty="0" smtClean="0"/>
              <a:t>Если уж говорить об корнях искусства вырезания узоров из бумаги, то надо сказать, что зародилось оно в 9 столетии в Китае одновременно с изобретением и распространением бумаги.</a:t>
            </a:r>
            <a:br>
              <a:rPr lang="ru-RU" dirty="0" smtClean="0"/>
            </a:br>
            <a:r>
              <a:rPr lang="ru-RU" dirty="0" smtClean="0"/>
              <a:t>Хотя </a:t>
            </a:r>
            <a:r>
              <a:rPr lang="ru-RU" dirty="0"/>
              <a:t>говорят, что-то подобное имелось и в трипольской культуре. </a:t>
            </a:r>
          </a:p>
        </p:txBody>
      </p:sp>
      <p:pic>
        <p:nvPicPr>
          <p:cNvPr id="2055" name="Picture 7" descr="C:\Documents and Settings\Елена\Рабочий стол\фото мои поделки\DSC0386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9190" y="1500174"/>
            <a:ext cx="3714776" cy="493158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3924328" cy="61436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19 веке первые бумажные </a:t>
            </a:r>
            <a:r>
              <a:rPr lang="ru-RU" dirty="0" err="1" smtClean="0"/>
              <a:t>вытынанки</a:t>
            </a:r>
            <a:r>
              <a:rPr lang="ru-RU" dirty="0" smtClean="0"/>
              <a:t> появились в Украине. </a:t>
            </a:r>
            <a:r>
              <a:rPr lang="ru-RU" dirty="0" err="1" smtClean="0"/>
              <a:t>Вытынать</a:t>
            </a:r>
            <a:r>
              <a:rPr lang="ru-RU" dirty="0" smtClean="0"/>
              <a:t>, т.е. вырезать, значило с украинского языка. </a:t>
            </a:r>
          </a:p>
          <a:p>
            <a:r>
              <a:rPr lang="ru-RU" dirty="0" smtClean="0"/>
              <a:t>В </a:t>
            </a:r>
            <a:r>
              <a:rPr lang="ru-RU" dirty="0"/>
              <a:t>Украине же </a:t>
            </a:r>
            <a:r>
              <a:rPr lang="ru-RU" dirty="0" err="1"/>
              <a:t>вытынанками</a:t>
            </a:r>
            <a:r>
              <a:rPr lang="ru-RU" dirty="0"/>
              <a:t> украшали жилище. Мастера </a:t>
            </a:r>
            <a:r>
              <a:rPr lang="ru-RU" dirty="0" err="1"/>
              <a:t>вытынанок</a:t>
            </a:r>
            <a:r>
              <a:rPr lang="ru-RU" dirty="0"/>
              <a:t> называются по-украински «</a:t>
            </a:r>
            <a:r>
              <a:rPr lang="ru-RU" dirty="0" err="1"/>
              <a:t>витинанкар</a:t>
            </a:r>
            <a:r>
              <a:rPr lang="ru-RU" dirty="0"/>
              <a:t> », их не так уж и много. </a:t>
            </a:r>
          </a:p>
        </p:txBody>
      </p:sp>
      <p:pic>
        <p:nvPicPr>
          <p:cNvPr id="7" name="Picture 3" descr="http://www.krab.org.ua/content/117/b/537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642918"/>
            <a:ext cx="4488554" cy="54006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659735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Вырезанные кружевом из белой или цветной бумаги цветы, деревья, птицы, животные, казаки и девчата - и вообще всякие различные по сюжету и содержанию </a:t>
            </a:r>
            <a:r>
              <a:rPr lang="ru-RU" dirty="0" smtClean="0"/>
              <a:t>изображения </a:t>
            </a:r>
            <a:r>
              <a:rPr lang="ru-RU" dirty="0"/>
              <a:t>издавна украшали украинские хаты - печи, окна, </a:t>
            </a:r>
            <a:r>
              <a:rPr lang="ru-RU" dirty="0" err="1"/>
              <a:t>божники</a:t>
            </a:r>
            <a:r>
              <a:rPr lang="ru-RU" dirty="0"/>
              <a:t>, стены и т.д. Выполняли они как декоративную так и </a:t>
            </a:r>
            <a:r>
              <a:rPr lang="ru-RU" dirty="0" err="1"/>
              <a:t>обереговую</a:t>
            </a:r>
            <a:r>
              <a:rPr lang="ru-RU" dirty="0"/>
              <a:t> функцию.</a:t>
            </a:r>
          </a:p>
          <a:p>
            <a:endParaRPr lang="ru-RU" dirty="0"/>
          </a:p>
        </p:txBody>
      </p:sp>
      <p:pic>
        <p:nvPicPr>
          <p:cNvPr id="6" name="Picture 2" descr="http://stranamasterov.ru/files/imagecache/orig_with_logo/i/IMG_1180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836712"/>
            <a:ext cx="4038600" cy="41434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>
            <a:normAutofit fontScale="92500"/>
          </a:bodyPr>
          <a:lstStyle/>
          <a:p>
            <a:r>
              <a:rPr lang="ru-RU" dirty="0"/>
              <a:t>Первые бумажные </a:t>
            </a:r>
            <a:r>
              <a:rPr lang="ru-RU" dirty="0" err="1"/>
              <a:t>вытынанки</a:t>
            </a:r>
            <a:r>
              <a:rPr lang="ru-RU" dirty="0"/>
              <a:t> </a:t>
            </a:r>
            <a:r>
              <a:rPr lang="ru-RU" dirty="0" smtClean="0"/>
              <a:t>наиболее </a:t>
            </a:r>
            <a:r>
              <a:rPr lang="ru-RU" dirty="0"/>
              <a:t>распространены были в Подолье, Прикарпатье и Приднепровье.</a:t>
            </a:r>
          </a:p>
          <a:p>
            <a:r>
              <a:rPr lang="ru-RU" dirty="0"/>
              <a:t>Интересно, что в энциклопедии понятие </a:t>
            </a:r>
            <a:r>
              <a:rPr lang="ru-RU" dirty="0" err="1"/>
              <a:t>вытынанки</a:t>
            </a:r>
            <a:r>
              <a:rPr lang="ru-RU" dirty="0"/>
              <a:t> определяется несколько шире - э</a:t>
            </a:r>
            <a:r>
              <a:rPr lang="ru-RU" b="1" dirty="0"/>
              <a:t>то не только изделие, выполненное из бумаги, но и из кожи, и из дерева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9218" name="Picture 2" descr="C:\Documents and Settings\Елена\Рабочий стол\фото мои поделки\DSC0387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357166"/>
            <a:ext cx="4137319" cy="591187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4714908" cy="628654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Вообще</a:t>
            </a:r>
            <a:r>
              <a:rPr lang="ru-RU" dirty="0"/>
              <a:t>, справедливости ради, нужно заметить, что </a:t>
            </a:r>
            <a:r>
              <a:rPr lang="ru-RU" b="1" dirty="0"/>
              <a:t>классическая </a:t>
            </a:r>
            <a:r>
              <a:rPr lang="ru-RU" b="1" dirty="0" err="1"/>
              <a:t>вытынанка</a:t>
            </a:r>
            <a:r>
              <a:rPr lang="ru-RU" b="1" dirty="0"/>
              <a:t> - симметрична. </a:t>
            </a:r>
            <a:r>
              <a:rPr lang="ru-RU" dirty="0"/>
              <a:t>Вспомните снежинки, которые мы вырезаем из салфеток на Новый год - это и есть традиционная </a:t>
            </a:r>
            <a:r>
              <a:rPr lang="ru-RU" dirty="0" err="1"/>
              <a:t>вытынанка</a:t>
            </a:r>
            <a:r>
              <a:rPr lang="ru-RU" dirty="0" smtClean="0"/>
              <a:t>!</a:t>
            </a:r>
          </a:p>
          <a:p>
            <a:r>
              <a:rPr lang="ru-RU" dirty="0" smtClean="0"/>
              <a:t> </a:t>
            </a:r>
            <a:r>
              <a:rPr lang="ru-RU" dirty="0"/>
              <a:t>А сейчас это искусство эволюционировало и превратилось в технику создания потрясающих резных композиций. Легкие линии-мазки, гибкие силуэты... Элегантное искусство!</a:t>
            </a:r>
          </a:p>
          <a:p>
            <a:endParaRPr lang="ru-RU" dirty="0"/>
          </a:p>
        </p:txBody>
      </p:sp>
      <p:pic>
        <p:nvPicPr>
          <p:cNvPr id="3074" name="Picture 2" descr="C:\Documents and Settings\Елена\Рабочий стол\фото мои поделки\DSC038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714356"/>
            <a:ext cx="4065952" cy="550072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260648"/>
            <a:ext cx="4543428" cy="586551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Конечно, </a:t>
            </a:r>
            <a:r>
              <a:rPr lang="ru-RU" dirty="0" err="1"/>
              <a:t>вытынанкой</a:t>
            </a:r>
            <a:r>
              <a:rPr lang="ru-RU" dirty="0"/>
              <a:t> можно называть все, что вырезано, т.к. термин  происходит от восточнославянского."</a:t>
            </a:r>
            <a:r>
              <a:rPr lang="ru-RU" dirty="0" err="1"/>
              <a:t>витинати</a:t>
            </a:r>
            <a:r>
              <a:rPr lang="ru-RU" dirty="0"/>
              <a:t>" - вырезать</a:t>
            </a:r>
            <a:r>
              <a:rPr lang="ru-RU" dirty="0" smtClean="0"/>
              <a:t>. Так </a:t>
            </a:r>
            <a:r>
              <a:rPr lang="ru-RU" dirty="0"/>
              <a:t>же он употребляется  и в белорусском языке ( с некоторыми вариациями, например, "</a:t>
            </a:r>
            <a:r>
              <a:rPr lang="ru-RU" dirty="0" err="1"/>
              <a:t>вицынанка</a:t>
            </a:r>
            <a:r>
              <a:rPr lang="ru-RU" dirty="0"/>
              <a:t>"). Но исследователи и художники народного искусства  все чаще говорят о том, что надо различать понятия "силуэт", "</a:t>
            </a:r>
            <a:r>
              <a:rPr lang="ru-RU" dirty="0" err="1"/>
              <a:t>вытынанка</a:t>
            </a:r>
            <a:r>
              <a:rPr lang="ru-RU" dirty="0"/>
              <a:t>" и"бумажная графика". </a:t>
            </a:r>
          </a:p>
          <a:p>
            <a:endParaRPr lang="ru-RU" dirty="0"/>
          </a:p>
        </p:txBody>
      </p:sp>
      <p:pic>
        <p:nvPicPr>
          <p:cNvPr id="4098" name="Picture 2" descr="C:\Documents and Settings\Елена\Рабочий стол\фото мои поделки\DSC0386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008" y="620688"/>
            <a:ext cx="4085106" cy="2714644"/>
          </a:xfrm>
          <a:prstGeom prst="rect">
            <a:avLst/>
          </a:prstGeom>
          <a:noFill/>
        </p:spPr>
      </p:pic>
      <p:pic>
        <p:nvPicPr>
          <p:cNvPr id="4099" name="Picture 3" descr="C:\Documents and Settings\Елена\Рабочий стол\фото мои поделки\DSC0387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2013" y="3638338"/>
            <a:ext cx="3687096" cy="242889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prstClr val="black"/>
                </a:solidFill>
              </a:rPr>
              <a:t>Силуэт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400" dirty="0">
                <a:solidFill>
                  <a:prstClr val="black"/>
                </a:solidFill>
              </a:rPr>
              <a:t>Силуэт -это портрет, жанровые изображения, пейзажи, которые больше характерны для Западной Европы и первоначально появились как картинки-рассказы на религиозные и бытовые темы. Как правило, силуэт -это черное на белом. Для него характерны </a:t>
            </a:r>
            <a:r>
              <a:rPr lang="ru-RU" sz="3400" dirty="0" err="1">
                <a:solidFill>
                  <a:prstClr val="black"/>
                </a:solidFill>
              </a:rPr>
              <a:t>одномасштабность</a:t>
            </a:r>
            <a:r>
              <a:rPr lang="ru-RU" sz="3400" dirty="0">
                <a:solidFill>
                  <a:prstClr val="black"/>
                </a:solidFill>
              </a:rPr>
              <a:t> и изображение фигур </a:t>
            </a:r>
            <a:r>
              <a:rPr lang="ru-RU" sz="3400" dirty="0" err="1">
                <a:solidFill>
                  <a:prstClr val="black"/>
                </a:solidFill>
              </a:rPr>
              <a:t>профильно</a:t>
            </a:r>
            <a:r>
              <a:rPr lang="ru-RU" sz="3400" dirty="0">
                <a:solidFill>
                  <a:prstClr val="black"/>
                </a:solidFill>
              </a:rPr>
              <a:t>. Количество прорезных (ажурных) деталей почти отсутствует.. Силуэт отражает индивидуальный почерк художника, а не его национальную принадлежность. В Германии, Австрии, Нидерландах, Дании и сегодня существуют школы силуэта, музеи силуэта, в которых ведется большая популяризаторская работа  среди населения. Художники создают шедевры из бумаги. Кроме ручной вырезки, существует лазерная, позволяющая вырезать тончайшие линии и создавать миниатюры. Известна русская школа силуэта (18-20 веков), но это отдельная тема.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6326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441</Words>
  <Application>Microsoft Office PowerPoint</Application>
  <PresentationFormat>Экран (4:3)</PresentationFormat>
  <Paragraphs>30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«Создание изображения в технике «вытынанка» с использованием технологических схем»</vt:lpstr>
      <vt:lpstr>Вытынанки .</vt:lpstr>
      <vt:lpstr>История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Силуэт</vt:lpstr>
      <vt:lpstr>Презентация PowerPoint</vt:lpstr>
      <vt:lpstr>Презентация PowerPoint</vt:lpstr>
      <vt:lpstr>Презентация PowerPoint</vt:lpstr>
      <vt:lpstr>Где можно взять схемы?</vt:lpstr>
      <vt:lpstr>Презентация PowerPoint</vt:lpstr>
      <vt:lpstr>Вырезать можно даже по фотографии</vt:lpstr>
      <vt:lpstr>Радостного всем настроения и удачи в рукоделии! 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Кружево из бумаги</dc:title>
  <dc:creator>Microsoft</dc:creator>
  <cp:lastModifiedBy>User</cp:lastModifiedBy>
  <cp:revision>30</cp:revision>
  <dcterms:created xsi:type="dcterms:W3CDTF">2012-07-09T15:38:48Z</dcterms:created>
  <dcterms:modified xsi:type="dcterms:W3CDTF">2017-12-18T06:38:50Z</dcterms:modified>
</cp:coreProperties>
</file>